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6576000" cy="27432000"/>
  <p:notesSz cx="6858000" cy="9144000"/>
  <p:defaultTextStyle>
    <a:defPPr>
      <a:defRPr lang="en-US"/>
    </a:defPPr>
    <a:lvl1pPr marL="0" algn="l" defTabSz="3072261" rtl="0" eaLnBrk="1" latinLnBrk="0" hangingPunct="1">
      <a:defRPr sz="6048" kern="1200">
        <a:solidFill>
          <a:schemeClr val="tx1"/>
        </a:solidFill>
        <a:latin typeface="+mn-lt"/>
        <a:ea typeface="+mn-ea"/>
        <a:cs typeface="+mn-cs"/>
      </a:defRPr>
    </a:lvl1pPr>
    <a:lvl2pPr marL="1536130" algn="l" defTabSz="3072261" rtl="0" eaLnBrk="1" latinLnBrk="0" hangingPunct="1">
      <a:defRPr sz="6048" kern="1200">
        <a:solidFill>
          <a:schemeClr val="tx1"/>
        </a:solidFill>
        <a:latin typeface="+mn-lt"/>
        <a:ea typeface="+mn-ea"/>
        <a:cs typeface="+mn-cs"/>
      </a:defRPr>
    </a:lvl2pPr>
    <a:lvl3pPr marL="3072261" algn="l" defTabSz="3072261" rtl="0" eaLnBrk="1" latinLnBrk="0" hangingPunct="1">
      <a:defRPr sz="6048" kern="1200">
        <a:solidFill>
          <a:schemeClr val="tx1"/>
        </a:solidFill>
        <a:latin typeface="+mn-lt"/>
        <a:ea typeface="+mn-ea"/>
        <a:cs typeface="+mn-cs"/>
      </a:defRPr>
    </a:lvl3pPr>
    <a:lvl4pPr marL="4608391" algn="l" defTabSz="3072261" rtl="0" eaLnBrk="1" latinLnBrk="0" hangingPunct="1">
      <a:defRPr sz="6048" kern="1200">
        <a:solidFill>
          <a:schemeClr val="tx1"/>
        </a:solidFill>
        <a:latin typeface="+mn-lt"/>
        <a:ea typeface="+mn-ea"/>
        <a:cs typeface="+mn-cs"/>
      </a:defRPr>
    </a:lvl4pPr>
    <a:lvl5pPr marL="6144523" algn="l" defTabSz="3072261" rtl="0" eaLnBrk="1" latinLnBrk="0" hangingPunct="1">
      <a:defRPr sz="6048" kern="1200">
        <a:solidFill>
          <a:schemeClr val="tx1"/>
        </a:solidFill>
        <a:latin typeface="+mn-lt"/>
        <a:ea typeface="+mn-ea"/>
        <a:cs typeface="+mn-cs"/>
      </a:defRPr>
    </a:lvl5pPr>
    <a:lvl6pPr marL="7680653" algn="l" defTabSz="3072261" rtl="0" eaLnBrk="1" latinLnBrk="0" hangingPunct="1">
      <a:defRPr sz="6048" kern="1200">
        <a:solidFill>
          <a:schemeClr val="tx1"/>
        </a:solidFill>
        <a:latin typeface="+mn-lt"/>
        <a:ea typeface="+mn-ea"/>
        <a:cs typeface="+mn-cs"/>
      </a:defRPr>
    </a:lvl6pPr>
    <a:lvl7pPr marL="9216783" algn="l" defTabSz="3072261" rtl="0" eaLnBrk="1" latinLnBrk="0" hangingPunct="1">
      <a:defRPr sz="6048" kern="1200">
        <a:solidFill>
          <a:schemeClr val="tx1"/>
        </a:solidFill>
        <a:latin typeface="+mn-lt"/>
        <a:ea typeface="+mn-ea"/>
        <a:cs typeface="+mn-cs"/>
      </a:defRPr>
    </a:lvl7pPr>
    <a:lvl8pPr marL="10752914" algn="l" defTabSz="3072261" rtl="0" eaLnBrk="1" latinLnBrk="0" hangingPunct="1">
      <a:defRPr sz="6048" kern="1200">
        <a:solidFill>
          <a:schemeClr val="tx1"/>
        </a:solidFill>
        <a:latin typeface="+mn-lt"/>
        <a:ea typeface="+mn-ea"/>
        <a:cs typeface="+mn-cs"/>
      </a:defRPr>
    </a:lvl8pPr>
    <a:lvl9pPr marL="12289044" algn="l" defTabSz="3072261" rtl="0" eaLnBrk="1" latinLnBrk="0" hangingPunct="1">
      <a:defRPr sz="604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614" autoAdjust="0"/>
    <p:restoredTop sz="94660"/>
  </p:normalViewPr>
  <p:slideViewPr>
    <p:cSldViewPr snapToGrid="0">
      <p:cViewPr varScale="1">
        <p:scale>
          <a:sx n="30" d="100"/>
          <a:sy n="30" d="100"/>
        </p:scale>
        <p:origin x="213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5E7FA4-551C-4B70-BA68-7BECF95DEA14}"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2349839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5E7FA4-551C-4B70-BA68-7BECF95DEA14}"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230335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5E7FA4-551C-4B70-BA68-7BECF95DEA14}"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221112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5E7FA4-551C-4B70-BA68-7BECF95DEA14}"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339037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5E7FA4-551C-4B70-BA68-7BECF95DEA14}" type="datetimeFigureOut">
              <a:rPr lang="en-US" smtClean="0"/>
              <a:t>12/7/2017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1196762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5E7FA4-551C-4B70-BA68-7BECF95DEA14}"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2427001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5E7FA4-551C-4B70-BA68-7BECF95DEA14}" type="datetimeFigureOut">
              <a:rPr lang="en-US" smtClean="0"/>
              <a:t>12/7/2017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3153411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5E7FA4-551C-4B70-BA68-7BECF95DEA14}" type="datetimeFigureOut">
              <a:rPr lang="en-US" smtClean="0"/>
              <a:t>12/7/2017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423183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5E7FA4-551C-4B70-BA68-7BECF95DEA14}" type="datetimeFigureOut">
              <a:rPr lang="en-US" smtClean="0"/>
              <a:t>12/7/2017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54099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5E7FA4-551C-4B70-BA68-7BECF95DEA14}"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4064233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5E7FA4-551C-4B70-BA68-7BECF95DEA14}" type="datetimeFigureOut">
              <a:rPr lang="en-US" smtClean="0"/>
              <a:t>12/7/2017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455748-2740-4436-A9FB-640E748E71B2}" type="slidenum">
              <a:rPr lang="en-US" smtClean="0"/>
              <a:t>‹#›</a:t>
            </a:fld>
            <a:endParaRPr lang="en-US"/>
          </a:p>
        </p:txBody>
      </p:sp>
    </p:spTree>
    <p:extLst>
      <p:ext uri="{BB962C8B-B14F-4D97-AF65-F5344CB8AC3E}">
        <p14:creationId xmlns:p14="http://schemas.microsoft.com/office/powerpoint/2010/main" val="37139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715E7FA4-551C-4B70-BA68-7BECF95DEA14}" type="datetimeFigureOut">
              <a:rPr lang="en-US" smtClean="0"/>
              <a:t>12/7/2017</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EE455748-2740-4436-A9FB-640E748E71B2}" type="slidenum">
              <a:rPr lang="en-US" smtClean="0"/>
              <a:t>‹#›</a:t>
            </a:fld>
            <a:endParaRPr lang="en-US"/>
          </a:p>
        </p:txBody>
      </p:sp>
    </p:spTree>
    <p:extLst>
      <p:ext uri="{BB962C8B-B14F-4D97-AF65-F5344CB8AC3E}">
        <p14:creationId xmlns:p14="http://schemas.microsoft.com/office/powerpoint/2010/main" val="11801537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3.png"/><Relationship Id="rId2" Type="http://schemas.openxmlformats.org/officeDocument/2006/relationships/image" Target="../media/image1.jp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24" Type="http://schemas.openxmlformats.org/officeDocument/2006/relationships/image" Target="../media/image22.jpe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hyperlink" Target="goo.gl/1RxIGG" TargetMode="External"/><Relationship Id="rId19"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image" Target="../media/image20.jpe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4" name="TextBox 3"/>
          <p:cNvSpPr txBox="1"/>
          <p:nvPr/>
        </p:nvSpPr>
        <p:spPr>
          <a:xfrm>
            <a:off x="760907" y="283220"/>
            <a:ext cx="27056862" cy="1953740"/>
          </a:xfrm>
          <a:prstGeom prst="rect">
            <a:avLst/>
          </a:prstGeom>
          <a:noFill/>
        </p:spPr>
        <p:txBody>
          <a:bodyPr wrap="square" rtlCol="0">
            <a:spAutoFit/>
          </a:bodyPr>
          <a:lstStyle/>
          <a:p>
            <a:r>
              <a:rPr lang="en-US" dirty="0" smtClean="0">
                <a:latin typeface="Arial" panose="020B0604020202020204" pitchFamily="34" charset="0"/>
                <a:cs typeface="Arial" panose="020B0604020202020204" pitchFamily="34" charset="0"/>
              </a:rPr>
              <a:t>Using portable canopy LiDAR (PCL) to measure canopy structural complexity:  forest structure-function relationships at the continental scale</a:t>
            </a:r>
            <a:endParaRPr lang="en-US" dirty="0">
              <a:latin typeface="Arial" panose="020B0604020202020204" pitchFamily="34" charset="0"/>
              <a:cs typeface="Arial" panose="020B0604020202020204" pitchFamily="34" charset="0"/>
            </a:endParaRPr>
          </a:p>
        </p:txBody>
      </p:sp>
      <p:sp>
        <p:nvSpPr>
          <p:cNvPr id="5" name="TextBox 4"/>
          <p:cNvSpPr txBox="1"/>
          <p:nvPr/>
        </p:nvSpPr>
        <p:spPr>
          <a:xfrm>
            <a:off x="760907" y="2365181"/>
            <a:ext cx="31470600" cy="830997"/>
          </a:xfrm>
          <a:prstGeom prst="rect">
            <a:avLst/>
          </a:prstGeom>
          <a:noFill/>
        </p:spPr>
        <p:txBody>
          <a:bodyPr wrap="square" rtlCol="0">
            <a:spAutoFit/>
          </a:bodyPr>
          <a:lstStyle/>
          <a:p>
            <a:r>
              <a:rPr lang="en-US" sz="4800" dirty="0" smtClean="0">
                <a:latin typeface="Arial" panose="020B0604020202020204" pitchFamily="34" charset="0"/>
                <a:cs typeface="Arial" panose="020B0604020202020204" pitchFamily="34" charset="0"/>
              </a:rPr>
              <a:t>Jeff W. Atkins</a:t>
            </a:r>
            <a:r>
              <a:rPr lang="en-US" sz="4800" baseline="30000" dirty="0" smtClean="0">
                <a:latin typeface="Arial" panose="020B0604020202020204" pitchFamily="34" charset="0"/>
                <a:cs typeface="Arial" panose="020B0604020202020204" pitchFamily="34" charset="0"/>
              </a:rPr>
              <a:t>1,4</a:t>
            </a:r>
            <a:r>
              <a:rPr lang="en-US" sz="4800" dirty="0" smtClean="0">
                <a:latin typeface="Arial" panose="020B0604020202020204" pitchFamily="34" charset="0"/>
                <a:cs typeface="Arial" panose="020B0604020202020204" pitchFamily="34" charset="0"/>
              </a:rPr>
              <a:t>, Chris Gough</a:t>
            </a:r>
            <a:r>
              <a:rPr lang="en-US" sz="4800" baseline="30000" dirty="0" smtClean="0">
                <a:latin typeface="Arial" panose="020B0604020202020204" pitchFamily="34" charset="0"/>
                <a:cs typeface="Arial" panose="020B0604020202020204" pitchFamily="34" charset="0"/>
              </a:rPr>
              <a:t>1</a:t>
            </a:r>
            <a:r>
              <a:rPr lang="en-US" sz="4800" dirty="0" smtClean="0">
                <a:latin typeface="Arial" panose="020B0604020202020204" pitchFamily="34" charset="0"/>
                <a:cs typeface="Arial" panose="020B0604020202020204" pitchFamily="34" charset="0"/>
              </a:rPr>
              <a:t>, Robert Fahey</a:t>
            </a:r>
            <a:r>
              <a:rPr lang="en-US" sz="4800" baseline="30000" dirty="0" smtClean="0">
                <a:latin typeface="Arial" panose="020B0604020202020204" pitchFamily="34" charset="0"/>
                <a:cs typeface="Arial" panose="020B0604020202020204" pitchFamily="34" charset="0"/>
              </a:rPr>
              <a:t>2</a:t>
            </a:r>
            <a:r>
              <a:rPr lang="en-US" sz="4800" dirty="0" smtClean="0">
                <a:latin typeface="Arial" panose="020B0604020202020204" pitchFamily="34" charset="0"/>
                <a:cs typeface="Arial" panose="020B0604020202020204" pitchFamily="34" charset="0"/>
              </a:rPr>
              <a:t>, and Brady Hardiman</a:t>
            </a:r>
            <a:r>
              <a:rPr lang="en-US" sz="4800" baseline="30000" dirty="0" smtClean="0">
                <a:latin typeface="Arial" panose="020B0604020202020204" pitchFamily="34" charset="0"/>
                <a:cs typeface="Arial" panose="020B0604020202020204" pitchFamily="34" charset="0"/>
              </a:rPr>
              <a:t>3</a:t>
            </a:r>
            <a:endParaRPr lang="en-US" sz="4800" dirty="0">
              <a:latin typeface="Arial" panose="020B0604020202020204" pitchFamily="34" charset="0"/>
              <a:cs typeface="Arial" panose="020B0604020202020204" pitchFamily="34" charset="0"/>
            </a:endParaRPr>
          </a:p>
        </p:txBody>
      </p:sp>
      <p:sp>
        <p:nvSpPr>
          <p:cNvPr id="6" name="TextBox 5"/>
          <p:cNvSpPr txBox="1"/>
          <p:nvPr/>
        </p:nvSpPr>
        <p:spPr>
          <a:xfrm>
            <a:off x="760907" y="3324399"/>
            <a:ext cx="36271200" cy="523220"/>
          </a:xfrm>
          <a:prstGeom prst="rect">
            <a:avLst/>
          </a:prstGeom>
          <a:noFill/>
        </p:spPr>
        <p:txBody>
          <a:bodyPr wrap="square" rtlCol="0">
            <a:spAutoFit/>
          </a:bodyPr>
          <a:lstStyle/>
          <a:p>
            <a:r>
              <a:rPr lang="en-US" sz="2800" baseline="30000" dirty="0" smtClean="0">
                <a:latin typeface="Arial" panose="020B0604020202020204" pitchFamily="34" charset="0"/>
                <a:cs typeface="Arial" panose="020B0604020202020204" pitchFamily="34" charset="0"/>
              </a:rPr>
              <a:t>1</a:t>
            </a:r>
            <a:r>
              <a:rPr lang="en-US" sz="2800" dirty="0" smtClean="0">
                <a:latin typeface="Arial" panose="020B0604020202020204" pitchFamily="34" charset="0"/>
                <a:cs typeface="Arial" panose="020B0604020202020204" pitchFamily="34" charset="0"/>
              </a:rPr>
              <a:t> Virginia Commonwealth University; Richmond, Virginia, </a:t>
            </a:r>
            <a:r>
              <a:rPr lang="en-US" sz="2800" baseline="30000" dirty="0" smtClean="0">
                <a:latin typeface="Arial" panose="020B0604020202020204" pitchFamily="34" charset="0"/>
                <a:cs typeface="Arial" panose="020B0604020202020204" pitchFamily="34" charset="0"/>
              </a:rPr>
              <a:t>2</a:t>
            </a:r>
            <a:r>
              <a:rPr lang="en-US" sz="2800" dirty="0" smtClean="0">
                <a:latin typeface="Arial" panose="020B0604020202020204" pitchFamily="34" charset="0"/>
                <a:cs typeface="Arial" panose="020B0604020202020204" pitchFamily="34" charset="0"/>
              </a:rPr>
              <a:t>University of Connecticut; Storrs, Connecticut; Purdue University; West Lafayette, Indiana; </a:t>
            </a:r>
            <a:r>
              <a:rPr lang="en-US" sz="2800" baseline="30000" dirty="0" smtClean="0">
                <a:latin typeface="Arial" panose="020B0604020202020204" pitchFamily="34" charset="0"/>
                <a:cs typeface="Arial" panose="020B0604020202020204" pitchFamily="34" charset="0"/>
              </a:rPr>
              <a:t>4</a:t>
            </a:r>
            <a:r>
              <a:rPr lang="en-US" sz="2800" dirty="0" smtClean="0">
                <a:latin typeface="Arial" panose="020B0604020202020204" pitchFamily="34" charset="0"/>
                <a:cs typeface="Arial" panose="020B0604020202020204" pitchFamily="34" charset="0"/>
              </a:rPr>
              <a:t> Corresponding Author:  jwatkins6@vcu.edu</a:t>
            </a:r>
            <a:endParaRPr lang="en-US" sz="2800" baseline="30000" dirty="0">
              <a:latin typeface="Arial" panose="020B0604020202020204" pitchFamily="34" charset="0"/>
              <a:cs typeface="Arial" panose="020B0604020202020204" pitchFamily="34" charset="0"/>
            </a:endParaRPr>
          </a:p>
        </p:txBody>
      </p:sp>
      <p:sp>
        <p:nvSpPr>
          <p:cNvPr id="7" name="TextBox 6"/>
          <p:cNvSpPr txBox="1"/>
          <p:nvPr/>
        </p:nvSpPr>
        <p:spPr>
          <a:xfrm>
            <a:off x="760907" y="3964966"/>
            <a:ext cx="9144000" cy="4955203"/>
          </a:xfrm>
          <a:prstGeom prst="rect">
            <a:avLst/>
          </a:prstGeom>
          <a:noFill/>
        </p:spPr>
        <p:txBody>
          <a:bodyPr wrap="square" rtlCol="0">
            <a:spAutoFit/>
          </a:bodyPr>
          <a:lstStyle/>
          <a:p>
            <a:r>
              <a:rPr lang="en-US" sz="3600" dirty="0" smtClean="0">
                <a:latin typeface="Arial" panose="020B0604020202020204" pitchFamily="34" charset="0"/>
                <a:cs typeface="Arial" panose="020B0604020202020204" pitchFamily="34" charset="0"/>
              </a:rPr>
              <a:t>Introduction</a:t>
            </a:r>
            <a:r>
              <a:rPr lang="en-US" sz="2800" dirty="0" smtClean="0">
                <a:latin typeface="Arial" panose="020B0604020202020204" pitchFamily="34" charset="0"/>
                <a:cs typeface="Arial" panose="020B0604020202020204" pitchFamily="34" charset="0"/>
              </a:rPr>
              <a:t/>
            </a:r>
            <a:br>
              <a:rPr lang="en-US" sz="2800" dirty="0" smtClean="0">
                <a:latin typeface="Arial" panose="020B0604020202020204" pitchFamily="34" charset="0"/>
                <a:cs typeface="Arial" panose="020B0604020202020204" pitchFamily="34" charset="0"/>
              </a:rPr>
            </a:br>
            <a:r>
              <a:rPr lang="en-US" sz="2800" dirty="0" smtClean="0">
                <a:latin typeface="Arial" panose="020B0604020202020204" pitchFamily="34" charset="0"/>
                <a:cs typeface="Arial" panose="020B0604020202020204" pitchFamily="34" charset="0"/>
              </a:rPr>
              <a:t>Ecosystem structure-carbon (C) cycling relationships represent a long-standing research area for ecosystem science. Strong relationships between canopy structural complexity (CSC) and rates of C accumulation in plant biomass, or net primary productivity (NPP), have been demonstrated for a limited number of forest sites. Whether CSC-NPP relationships are broadly conserved across an array of structurally variable forest ecosystems is unknown, but the universality of this relationship has important implications for remotely sensing and modeling the terrestrial carbon cycle.</a:t>
            </a:r>
            <a:endParaRPr lang="en-US" sz="28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1975" t="17747" r="11602" b="12393"/>
          <a:stretch/>
        </p:blipFill>
        <p:spPr>
          <a:xfrm>
            <a:off x="760907" y="20603289"/>
            <a:ext cx="5613009" cy="663995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463" t="8654" r="982"/>
          <a:stretch/>
        </p:blipFill>
        <p:spPr>
          <a:xfrm>
            <a:off x="760907" y="9552671"/>
            <a:ext cx="9144000" cy="4973053"/>
          </a:xfrm>
          <a:prstGeom prst="rect">
            <a:avLst/>
          </a:prstGeom>
        </p:spPr>
      </p:pic>
      <mc:AlternateContent xmlns:mc="http://schemas.openxmlformats.org/markup-compatibility/2006" xmlns:a14="http://schemas.microsoft.com/office/drawing/2010/main">
        <mc:Choice Requires="a14">
          <p:sp>
            <p:nvSpPr>
              <p:cNvPr id="33" name="TextBox 32"/>
              <p:cNvSpPr txBox="1"/>
              <p:nvPr/>
            </p:nvSpPr>
            <p:spPr>
              <a:xfrm>
                <a:off x="10665814" y="3964966"/>
                <a:ext cx="10058400" cy="1938992"/>
              </a:xfrm>
              <a:prstGeom prst="rect">
                <a:avLst/>
              </a:prstGeom>
              <a:noFill/>
            </p:spPr>
            <p:txBody>
              <a:bodyPr wrap="square" rtlCol="0">
                <a:spAutoFit/>
              </a:bodyPr>
              <a:lstStyle/>
              <a:p>
                <a:pPr/>
                <a:r>
                  <a:rPr lang="en-US" sz="3600" dirty="0" smtClean="0">
                    <a:latin typeface="Arial" panose="020B0604020202020204" pitchFamily="34" charset="0"/>
                    <a:cs typeface="Arial" panose="020B0604020202020204" pitchFamily="34" charset="0"/>
                  </a:rPr>
                  <a:t>Canopy Structural Complexity (CSC) Metrics</a:t>
                </a:r>
                <a:r>
                  <a:rPr lang="en-US" sz="2800" dirty="0" smtClean="0">
                    <a:latin typeface="Arial" panose="020B0604020202020204" pitchFamily="34" charset="0"/>
                    <a:cs typeface="Arial" panose="020B0604020202020204" pitchFamily="34" charset="0"/>
                  </a:rPr>
                  <a:t/>
                </a:r>
                <a:br>
                  <a:rPr lang="en-US" sz="2800" dirty="0" smtClean="0">
                    <a:latin typeface="Arial" panose="020B0604020202020204" pitchFamily="34" charset="0"/>
                    <a:cs typeface="Arial" panose="020B0604020202020204" pitchFamily="34" charset="0"/>
                  </a:rPr>
                </a:br>
                <a:r>
                  <a:rPr lang="en-US" sz="2800" dirty="0" smtClean="0">
                    <a:latin typeface="Arial" panose="020B0604020202020204" pitchFamily="34" charset="0"/>
                    <a:cs typeface="Arial" panose="020B0604020202020204" pitchFamily="34" charset="0"/>
                  </a:rPr>
                  <a:t>Canopy </a:t>
                </a:r>
                <a:r>
                  <a:rPr lang="en-US" sz="2800" dirty="0" err="1" smtClean="0">
                    <a:latin typeface="Arial" panose="020B0604020202020204" pitchFamily="34" charset="0"/>
                    <a:cs typeface="Arial" panose="020B0604020202020204" pitchFamily="34" charset="0"/>
                  </a:rPr>
                  <a:t>Rugosity</a:t>
                </a:r>
                <a:r>
                  <a:rPr lang="en-US" sz="2800" dirty="0" smtClean="0">
                    <a:latin typeface="Arial" panose="020B0604020202020204" pitchFamily="34" charset="0"/>
                    <a:cs typeface="Arial" panose="020B0604020202020204" pitchFamily="34" charset="0"/>
                  </a:rPr>
                  <a:t> – transect variability of column variability of leaf density</a:t>
                </a:r>
                <a:br>
                  <a:rPr lang="en-US" sz="2800" dirty="0" smtClean="0">
                    <a:latin typeface="Arial" panose="020B060402020202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𝑐</m:t>
                          </m:r>
                        </m:sub>
                      </m:sSub>
                      <m:r>
                        <a:rPr lang="en-US" sz="2800" i="1">
                          <a:latin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𝜎</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𝜎</m:t>
                              </m:r>
                              <m:sSub>
                                <m:sSubPr>
                                  <m:ctrlPr>
                                    <a:rPr lang="en-US" sz="2800" i="1">
                                      <a:latin typeface="Cambria Math" panose="02040503050406030204" pitchFamily="18" charset="0"/>
                                      <a:ea typeface="Cambria Math" panose="02040503050406030204" pitchFamily="18" charset="0"/>
                                    </a:rPr>
                                  </m:ctrlPr>
                                </m:sSubPr>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𝑉𝐴𝐼</m:t>
                                      </m:r>
                                    </m:e>
                                  </m:d>
                                </m:e>
                                <m:sub>
                                  <m:r>
                                    <a:rPr lang="en-US" sz="2800" i="1">
                                      <a:latin typeface="Cambria Math" panose="02040503050406030204" pitchFamily="18" charset="0"/>
                                      <a:ea typeface="Cambria Math" panose="02040503050406030204" pitchFamily="18" charset="0"/>
                                    </a:rPr>
                                    <m:t>𝑧</m:t>
                                  </m:r>
                                </m:sub>
                              </m:sSub>
                            </m:e>
                          </m:d>
                        </m:e>
                        <m:sub>
                          <m:r>
                            <a:rPr lang="en-US" sz="2800" i="1">
                              <a:latin typeface="Cambria Math" panose="02040503050406030204" pitchFamily="18" charset="0"/>
                              <a:ea typeface="Cambria Math" panose="02040503050406030204" pitchFamily="18" charset="0"/>
                            </a:rPr>
                            <m:t>𝑥</m:t>
                          </m:r>
                        </m:sub>
                      </m:sSub>
                    </m:oMath>
                  </m:oMathPara>
                </a14:m>
                <a:endParaRPr lang="en-US" sz="2800" dirty="0" smtClean="0">
                  <a:latin typeface="Arial" panose="020B0604020202020204" pitchFamily="34" charset="0"/>
                  <a:cs typeface="Arial" panose="020B0604020202020204" pitchFamily="34"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0665814" y="3964966"/>
                <a:ext cx="10058400" cy="1938992"/>
              </a:xfrm>
              <a:prstGeom prst="rect">
                <a:avLst/>
              </a:prstGeom>
              <a:blipFill rotWithShape="0">
                <a:blip r:embed="rId5"/>
                <a:stretch>
                  <a:fillRect l="-1879" t="-4717"/>
                </a:stretch>
              </a:blipFill>
            </p:spPr>
            <p:txBody>
              <a:bodyPr/>
              <a:lstStyle/>
              <a:p>
                <a:r>
                  <a:rPr lang="en-US">
                    <a:noFill/>
                  </a:rPr>
                  <a:t> </a:t>
                </a:r>
              </a:p>
            </p:txBody>
          </p:sp>
        </mc:Fallback>
      </mc:AlternateContent>
      <p:sp>
        <p:nvSpPr>
          <p:cNvPr id="34" name="TextBox 33"/>
          <p:cNvSpPr txBox="1"/>
          <p:nvPr/>
        </p:nvSpPr>
        <p:spPr>
          <a:xfrm>
            <a:off x="760907" y="14625221"/>
            <a:ext cx="9144000" cy="5262979"/>
          </a:xfrm>
          <a:prstGeom prst="rect">
            <a:avLst/>
          </a:prstGeom>
          <a:noFill/>
        </p:spPr>
        <p:txBody>
          <a:bodyPr wrap="square" rtlCol="0">
            <a:spAutoFit/>
          </a:bodyPr>
          <a:lstStyle/>
          <a:p>
            <a:r>
              <a:rPr lang="en-US" sz="3600" dirty="0" smtClean="0">
                <a:latin typeface="Arial" panose="020B0604020202020204" pitchFamily="34" charset="0"/>
                <a:cs typeface="Arial" panose="020B0604020202020204" pitchFamily="34" charset="0"/>
              </a:rPr>
              <a:t>Portable Canopy LiDAR </a:t>
            </a:r>
          </a:p>
          <a:p>
            <a:pPr marL="457200" indent="-457200">
              <a:buFont typeface="Arial" panose="020B0604020202020204" pitchFamily="34" charset="0"/>
              <a:buChar char="•"/>
            </a:pPr>
            <a:r>
              <a:rPr lang="en-US" sz="2800" dirty="0" err="1" smtClean="0">
                <a:latin typeface="Arial" panose="020B0604020202020204" pitchFamily="34" charset="0"/>
                <a:cs typeface="Arial" panose="020B0604020202020204" pitchFamily="34" charset="0"/>
              </a:rPr>
              <a:t>Reigl</a:t>
            </a:r>
            <a:r>
              <a:rPr lang="en-US" sz="2800" dirty="0" smtClean="0">
                <a:latin typeface="Arial" panose="020B0604020202020204" pitchFamily="34" charset="0"/>
                <a:cs typeface="Arial" panose="020B0604020202020204" pitchFamily="34" charset="0"/>
              </a:rPr>
              <a:t> 3100VHS-FLP – near infrared pulsed laser firing upwards at 2000 Hz </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Mounted on a custom, aluminum frame worn by the user (uncomfortably) and walked along transect.</a:t>
            </a:r>
          </a:p>
          <a:p>
            <a:r>
              <a:rPr lang="en-US" sz="1200" dirty="0" smtClean="0">
                <a:latin typeface="Arial" panose="020B0604020202020204" pitchFamily="34" charset="0"/>
                <a:cs typeface="Arial" panose="020B0604020202020204" pitchFamily="34" charset="0"/>
              </a:rPr>
              <a:t/>
            </a:r>
            <a:br>
              <a:rPr lang="en-US" sz="1200" dirty="0" smtClean="0">
                <a:latin typeface="Arial" panose="020B0604020202020204" pitchFamily="34" charset="0"/>
                <a:cs typeface="Arial" panose="020B0604020202020204" pitchFamily="34" charset="0"/>
              </a:rPr>
            </a:br>
            <a:r>
              <a:rPr lang="en-US" sz="3600" dirty="0" smtClean="0">
                <a:latin typeface="Arial" panose="020B0604020202020204" pitchFamily="34" charset="0"/>
                <a:cs typeface="Arial" panose="020B0604020202020204" pitchFamily="34" charset="0"/>
              </a:rPr>
              <a:t>Data Processing and Software</a:t>
            </a:r>
          </a:p>
          <a:p>
            <a:pPr marL="571500" indent="-571500">
              <a:buFont typeface="Arial" panose="020B0604020202020204" pitchFamily="34" charset="0"/>
              <a:buChar char="•"/>
            </a:pPr>
            <a:r>
              <a:rPr lang="en-US" sz="2800" dirty="0" err="1" smtClean="0">
                <a:latin typeface="Arial" panose="020B0604020202020204" pitchFamily="34" charset="0"/>
                <a:cs typeface="Arial" panose="020B0604020202020204" pitchFamily="34" charset="0"/>
              </a:rPr>
              <a:t>forestr</a:t>
            </a:r>
            <a:r>
              <a:rPr lang="en-US" sz="2800" dirty="0" smtClean="0">
                <a:latin typeface="Arial" panose="020B0604020202020204" pitchFamily="34" charset="0"/>
                <a:cs typeface="Arial" panose="020B0604020202020204" pitchFamily="34" charset="0"/>
              </a:rPr>
              <a:t> – an open-source R package developed during the project (github.com/</a:t>
            </a:r>
            <a:r>
              <a:rPr lang="en-US" sz="2800" dirty="0" err="1" smtClean="0">
                <a:latin typeface="Arial" panose="020B0604020202020204" pitchFamily="34" charset="0"/>
                <a:cs typeface="Arial" panose="020B0604020202020204" pitchFamily="34" charset="0"/>
              </a:rPr>
              <a:t>atkinsjeff</a:t>
            </a:r>
            <a:r>
              <a:rPr lang="en-US" sz="2800" dirty="0" smtClean="0">
                <a:latin typeface="Arial" panose="020B0604020202020204" pitchFamily="34" charset="0"/>
                <a:cs typeface="Arial" panose="020B0604020202020204" pitchFamily="34" charset="0"/>
              </a:rPr>
              <a:t>/</a:t>
            </a:r>
            <a:r>
              <a:rPr lang="en-US" sz="2800" dirty="0" err="1" smtClean="0">
                <a:latin typeface="Arial" panose="020B0604020202020204" pitchFamily="34" charset="0"/>
                <a:cs typeface="Arial" panose="020B0604020202020204" pitchFamily="34" charset="0"/>
              </a:rPr>
              <a:t>forestr</a:t>
            </a:r>
            <a:r>
              <a:rPr lang="en-US"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Analyzes PCL data to produce a suite of canopy structural complexity (CSC) metrics</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Future integration of TLS and other data forms</a:t>
            </a:r>
            <a:endParaRPr lang="en-US" sz="2800" dirty="0">
              <a:latin typeface="Arial" panose="020B0604020202020204" pitchFamily="34" charset="0"/>
              <a:cs typeface="Arial" panose="020B0604020202020204" pitchFamily="34" charset="0"/>
            </a:endParaRPr>
          </a:p>
        </p:txBody>
      </p:sp>
      <p:sp>
        <p:nvSpPr>
          <p:cNvPr id="43" name="TextBox 42"/>
          <p:cNvSpPr txBox="1"/>
          <p:nvPr/>
        </p:nvSpPr>
        <p:spPr>
          <a:xfrm>
            <a:off x="21483964" y="14959204"/>
            <a:ext cx="13836772" cy="1138773"/>
          </a:xfrm>
          <a:prstGeom prst="rect">
            <a:avLst/>
          </a:prstGeom>
          <a:noFill/>
        </p:spPr>
        <p:txBody>
          <a:bodyPr wrap="square" rtlCol="0">
            <a:spAutoFit/>
          </a:bodyPr>
          <a:lstStyle/>
          <a:p>
            <a:r>
              <a:rPr lang="en-US" sz="3600" i="1" dirty="0" err="1" smtClean="0">
                <a:latin typeface="Arial" panose="020B0604020202020204" pitchFamily="34" charset="0"/>
                <a:cs typeface="Arial" panose="020B0604020202020204" pitchFamily="34" charset="0"/>
              </a:rPr>
              <a:t>f</a:t>
            </a:r>
            <a:r>
              <a:rPr lang="en-US" sz="3600" dirty="0" err="1" smtClean="0">
                <a:latin typeface="Arial" panose="020B0604020202020204" pitchFamily="34" charset="0"/>
                <a:cs typeface="Arial" panose="020B0604020202020204" pitchFamily="34" charset="0"/>
              </a:rPr>
              <a:t>PAR</a:t>
            </a:r>
            <a:r>
              <a:rPr lang="en-US" sz="3600" dirty="0" smtClean="0">
                <a:latin typeface="Arial" panose="020B0604020202020204" pitchFamily="34" charset="0"/>
                <a:cs typeface="Arial" panose="020B0604020202020204" pitchFamily="34" charset="0"/>
              </a:rPr>
              <a:t> and CSC Relationships</a:t>
            </a:r>
            <a:r>
              <a:rPr lang="en-US" sz="3200" dirty="0" smtClean="0">
                <a:latin typeface="Arial" panose="020B0604020202020204" pitchFamily="34" charset="0"/>
                <a:cs typeface="Arial" panose="020B0604020202020204" pitchFamily="34" charset="0"/>
              </a:rPr>
              <a:t/>
            </a:r>
            <a:br>
              <a:rPr lang="en-US" sz="3200" dirty="0" smtClean="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45" name="TextBox 44"/>
          <p:cNvSpPr txBox="1"/>
          <p:nvPr/>
        </p:nvSpPr>
        <p:spPr>
          <a:xfrm>
            <a:off x="6152936" y="20687599"/>
            <a:ext cx="3751971" cy="6555641"/>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Field work in 2016 included 15 sites, with more slated for 2017</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Ecoregions range from complex cove hardwood forests in the Great Smoky Mountains to pine-oak savannas in Florida</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Work in NEON, LTER, </a:t>
            </a:r>
            <a:r>
              <a:rPr lang="en-US" sz="2800" dirty="0" err="1" smtClean="0">
                <a:latin typeface="Arial" panose="020B0604020202020204" pitchFamily="34" charset="0"/>
                <a:cs typeface="Arial" panose="020B0604020202020204" pitchFamily="34" charset="0"/>
              </a:rPr>
              <a:t>Ameriflux</a:t>
            </a:r>
            <a:r>
              <a:rPr lang="en-US" sz="2800" dirty="0" smtClean="0">
                <a:latin typeface="Arial" panose="020B0604020202020204" pitchFamily="34" charset="0"/>
                <a:cs typeface="Arial" panose="020B0604020202020204" pitchFamily="34" charset="0"/>
              </a:rPr>
              <a:t>, and University affiliated sites. </a:t>
            </a:r>
            <a:endParaRPr lang="en-US" sz="2800" dirty="0">
              <a:latin typeface="Arial" panose="020B0604020202020204" pitchFamily="34" charset="0"/>
              <a:cs typeface="Arial" panose="020B0604020202020204" pitchFamily="34" charset="0"/>
            </a:endParaRPr>
          </a:p>
        </p:txBody>
      </p:sp>
      <p:grpSp>
        <p:nvGrpSpPr>
          <p:cNvPr id="21" name="Group 20"/>
          <p:cNvGrpSpPr/>
          <p:nvPr/>
        </p:nvGrpSpPr>
        <p:grpSpPr>
          <a:xfrm>
            <a:off x="29071905" y="328602"/>
            <a:ext cx="6742032" cy="2991326"/>
            <a:chOff x="29693474" y="117167"/>
            <a:chExt cx="6742032" cy="2991326"/>
          </a:xfrm>
        </p:grpSpPr>
        <p:pic>
          <p:nvPicPr>
            <p:cNvPr id="13" name="Picture 2" descr="https://www.purdue.edu/purdue/images/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93474" y="117167"/>
              <a:ext cx="3657600" cy="11043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upload.wikimedia.org/wikipedia/en/thumb/c/cd/VCU_Seal_sans_logotype.svg/1024px-VCU_Seal_sans_logotype.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693474" y="150829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upload.wikimedia.org/wikipedia/en/thumb/0/0e/University_of_Connecticut_Seal.svg/1024px-University_of_Connecticut_Seal.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568827" y="1508293"/>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p:cNvPicPr>
              <a:picLocks noChangeAspect="1"/>
            </p:cNvPicPr>
            <p:nvPr/>
          </p:nvPicPr>
          <p:blipFill>
            <a:blip r:embed="rId9"/>
            <a:stretch>
              <a:fillRect/>
            </a:stretch>
          </p:blipFill>
          <p:spPr>
            <a:xfrm>
              <a:off x="33444180" y="117167"/>
              <a:ext cx="2991326" cy="2991326"/>
            </a:xfrm>
            <a:prstGeom prst="rect">
              <a:avLst/>
            </a:prstGeom>
          </p:spPr>
        </p:pic>
      </p:grpSp>
      <p:sp>
        <p:nvSpPr>
          <p:cNvPr id="50" name="TextBox 49"/>
          <p:cNvSpPr txBox="1"/>
          <p:nvPr/>
        </p:nvSpPr>
        <p:spPr>
          <a:xfrm>
            <a:off x="21483964" y="25438536"/>
            <a:ext cx="13836772" cy="2369880"/>
          </a:xfrm>
          <a:prstGeom prst="rect">
            <a:avLst/>
          </a:prstGeom>
          <a:noFill/>
        </p:spPr>
        <p:txBody>
          <a:bodyPr wrap="square" rtlCol="0">
            <a:spAutoFit/>
          </a:bodyPr>
          <a:lstStyle/>
          <a:p>
            <a:r>
              <a:rPr lang="en-US" sz="3600" dirty="0" smtClean="0">
                <a:latin typeface="Arial" panose="020B0604020202020204" pitchFamily="34" charset="0"/>
                <a:cs typeface="Arial" panose="020B0604020202020204" pitchFamily="34" charset="0"/>
              </a:rPr>
              <a:t>Additional Information at </a:t>
            </a:r>
            <a:r>
              <a:rPr lang="en-US" sz="3600" dirty="0" smtClean="0">
                <a:latin typeface="Arial" panose="020B0604020202020204" pitchFamily="34" charset="0"/>
                <a:cs typeface="Arial" panose="020B0604020202020204" pitchFamily="34" charset="0"/>
                <a:hlinkClick r:id="rId10" action="ppaction://hlinkfile"/>
              </a:rPr>
              <a:t>goo.gl/1RxIGG</a:t>
            </a:r>
            <a:r>
              <a:rPr lang="en-US" sz="3600" dirty="0" smtClean="0">
                <a:latin typeface="Arial" panose="020B0604020202020204" pitchFamily="34" charset="0"/>
                <a:cs typeface="Arial" panose="020B0604020202020204" pitchFamily="34" charset="0"/>
              </a:rPr>
              <a:t>  </a:t>
            </a:r>
          </a:p>
          <a:p>
            <a:r>
              <a:rPr lang="en-US" sz="2800" dirty="0" err="1" smtClean="0">
                <a:latin typeface="Arial" panose="020B0604020202020204" pitchFamily="34" charset="0"/>
                <a:cs typeface="Arial" panose="020B0604020202020204" pitchFamily="34" charset="0"/>
              </a:rPr>
              <a:t>Hardiman</a:t>
            </a:r>
            <a:r>
              <a:rPr lang="en-US" sz="2800" dirty="0" smtClean="0">
                <a:latin typeface="Arial" panose="020B0604020202020204" pitchFamily="34" charset="0"/>
                <a:cs typeface="Arial" panose="020B0604020202020204" pitchFamily="34" charset="0"/>
              </a:rPr>
              <a:t> et al. Forests, 2013 (doi:10.3390/f4030537)</a:t>
            </a:r>
          </a:p>
          <a:p>
            <a:r>
              <a:rPr lang="en-US" sz="2800" dirty="0" err="1" smtClean="0">
                <a:latin typeface="Arial" panose="020B0604020202020204" pitchFamily="34" charset="0"/>
                <a:cs typeface="Arial" panose="020B0604020202020204" pitchFamily="34" charset="0"/>
              </a:rPr>
              <a:t>Hardiman</a:t>
            </a:r>
            <a:r>
              <a:rPr lang="en-US" sz="2800" dirty="0" smtClean="0">
                <a:latin typeface="Arial" panose="020B0604020202020204" pitchFamily="34" charset="0"/>
                <a:cs typeface="Arial" panose="020B0604020202020204" pitchFamily="34" charset="0"/>
              </a:rPr>
              <a:t> et al. Ecology, 2011 (doi:10.1890/10-2191.1)</a:t>
            </a:r>
            <a:br>
              <a:rPr lang="en-US" sz="2800" dirty="0" smtClean="0">
                <a:latin typeface="Arial" panose="020B0604020202020204" pitchFamily="34" charset="0"/>
                <a:cs typeface="Arial" panose="020B0604020202020204" pitchFamily="34" charset="0"/>
              </a:rPr>
            </a:br>
            <a:r>
              <a:rPr lang="en-US" sz="2800" dirty="0" smtClean="0">
                <a:latin typeface="Arial" panose="020B0604020202020204" pitchFamily="34" charset="0"/>
                <a:cs typeface="Arial" panose="020B0604020202020204" pitchFamily="34" charset="0"/>
              </a:rPr>
              <a:t>Parker et al. 2003 (doi:10.14358/PERS.69.3.267</a:t>
            </a:r>
          </a:p>
          <a:p>
            <a:endParaRPr lang="en-US" sz="2800" dirty="0">
              <a:latin typeface="Arial" panose="020B0604020202020204" pitchFamily="34" charset="0"/>
              <a:cs typeface="Arial" panose="020B0604020202020204" pitchFamily="34" charset="0"/>
            </a:endParaRPr>
          </a:p>
        </p:txBody>
      </p:sp>
      <p:sp>
        <p:nvSpPr>
          <p:cNvPr id="46" name="TextBox 45"/>
          <p:cNvSpPr txBox="1"/>
          <p:nvPr/>
        </p:nvSpPr>
        <p:spPr>
          <a:xfrm>
            <a:off x="760907" y="19839044"/>
            <a:ext cx="9144000" cy="646331"/>
          </a:xfrm>
          <a:prstGeom prst="rect">
            <a:avLst/>
          </a:prstGeom>
          <a:noFill/>
        </p:spPr>
        <p:txBody>
          <a:bodyPr wrap="square" rtlCol="0">
            <a:spAutoFit/>
          </a:bodyPr>
          <a:lstStyle/>
          <a:p>
            <a:r>
              <a:rPr lang="en-US" sz="3600" dirty="0" smtClean="0">
                <a:latin typeface="Arial" panose="020B0604020202020204" pitchFamily="34" charset="0"/>
                <a:cs typeface="Arial" panose="020B0604020202020204" pitchFamily="34" charset="0"/>
              </a:rPr>
              <a:t>CSC at the Continental </a:t>
            </a:r>
            <a:r>
              <a:rPr lang="en-US" sz="3600" dirty="0">
                <a:latin typeface="Arial" panose="020B0604020202020204" pitchFamily="34" charset="0"/>
                <a:cs typeface="Arial" panose="020B0604020202020204" pitchFamily="34" charset="0"/>
              </a:rPr>
              <a:t>S</a:t>
            </a:r>
            <a:r>
              <a:rPr lang="en-US" sz="3600" dirty="0" smtClean="0">
                <a:latin typeface="Arial" panose="020B0604020202020204" pitchFamily="34" charset="0"/>
                <a:cs typeface="Arial" panose="020B0604020202020204" pitchFamily="34" charset="0"/>
              </a:rPr>
              <a:t>cale</a:t>
            </a:r>
            <a:endParaRPr lang="en-US" sz="2800" dirty="0">
              <a:latin typeface="Arial" panose="020B0604020202020204" pitchFamily="34" charset="0"/>
              <a:cs typeface="Arial" panose="020B0604020202020204" pitchFamily="34" charset="0"/>
            </a:endParaRPr>
          </a:p>
        </p:txBody>
      </p:sp>
      <p:grpSp>
        <p:nvGrpSpPr>
          <p:cNvPr id="35" name="Group 34"/>
          <p:cNvGrpSpPr>
            <a:grpSpLocks noChangeAspect="1"/>
          </p:cNvGrpSpPr>
          <p:nvPr/>
        </p:nvGrpSpPr>
        <p:grpSpPr>
          <a:xfrm>
            <a:off x="21483964" y="15753401"/>
            <a:ext cx="9601200" cy="9576587"/>
            <a:chOff x="21749807" y="5009139"/>
            <a:chExt cx="12439651" cy="12407762"/>
          </a:xfrm>
          <a:effectLst>
            <a:outerShdw blurRad="50800" dist="38100" dir="2700000" algn="tl" rotWithShape="0">
              <a:prstClr val="black">
                <a:alpha val="40000"/>
              </a:prstClr>
            </a:outerShdw>
          </a:effectLst>
        </p:grpSpPr>
        <p:pic>
          <p:nvPicPr>
            <p:cNvPr id="48" name="Picture 47"/>
            <p:cNvPicPr>
              <a:picLocks noChangeAspect="1"/>
            </p:cNvPicPr>
            <p:nvPr/>
          </p:nvPicPr>
          <p:blipFill>
            <a:blip r:embed="rId11"/>
            <a:stretch>
              <a:fillRect/>
            </a:stretch>
          </p:blipFill>
          <p:spPr>
            <a:xfrm>
              <a:off x="21749808" y="5009139"/>
              <a:ext cx="6219825" cy="6219825"/>
            </a:xfrm>
            <a:prstGeom prst="rect">
              <a:avLst/>
            </a:prstGeom>
          </p:spPr>
        </p:pic>
        <p:pic>
          <p:nvPicPr>
            <p:cNvPr id="51" name="Picture 50"/>
            <p:cNvPicPr>
              <a:picLocks noChangeAspect="1"/>
            </p:cNvPicPr>
            <p:nvPr/>
          </p:nvPicPr>
          <p:blipFill>
            <a:blip r:embed="rId12"/>
            <a:stretch>
              <a:fillRect/>
            </a:stretch>
          </p:blipFill>
          <p:spPr>
            <a:xfrm>
              <a:off x="27969633" y="5009139"/>
              <a:ext cx="6219825" cy="6219825"/>
            </a:xfrm>
            <a:prstGeom prst="rect">
              <a:avLst/>
            </a:prstGeom>
          </p:spPr>
        </p:pic>
        <p:pic>
          <p:nvPicPr>
            <p:cNvPr id="52" name="Picture 51"/>
            <p:cNvPicPr>
              <a:picLocks noChangeAspect="1"/>
            </p:cNvPicPr>
            <p:nvPr/>
          </p:nvPicPr>
          <p:blipFill>
            <a:blip r:embed="rId13"/>
            <a:stretch>
              <a:fillRect/>
            </a:stretch>
          </p:blipFill>
          <p:spPr>
            <a:xfrm>
              <a:off x="27969632" y="11197076"/>
              <a:ext cx="6219825" cy="6219825"/>
            </a:xfrm>
            <a:prstGeom prst="rect">
              <a:avLst/>
            </a:prstGeom>
          </p:spPr>
        </p:pic>
        <p:pic>
          <p:nvPicPr>
            <p:cNvPr id="53" name="Picture 52"/>
            <p:cNvPicPr>
              <a:picLocks noChangeAspect="1"/>
            </p:cNvPicPr>
            <p:nvPr/>
          </p:nvPicPr>
          <p:blipFill>
            <a:blip r:embed="rId14"/>
            <a:stretch>
              <a:fillRect/>
            </a:stretch>
          </p:blipFill>
          <p:spPr>
            <a:xfrm>
              <a:off x="21749807" y="11197076"/>
              <a:ext cx="6219825" cy="6219825"/>
            </a:xfrm>
            <a:prstGeom prst="rect">
              <a:avLst/>
            </a:prstGeom>
          </p:spPr>
        </p:pic>
      </p:grpSp>
      <p:sp>
        <p:nvSpPr>
          <p:cNvPr id="54" name="TextBox 53"/>
          <p:cNvSpPr txBox="1"/>
          <p:nvPr/>
        </p:nvSpPr>
        <p:spPr>
          <a:xfrm>
            <a:off x="21483964" y="3897639"/>
            <a:ext cx="10058400" cy="1077218"/>
          </a:xfrm>
          <a:prstGeom prst="rect">
            <a:avLst/>
          </a:prstGeom>
          <a:noFill/>
        </p:spPr>
        <p:txBody>
          <a:bodyPr wrap="square" rtlCol="0">
            <a:spAutoFit/>
          </a:bodyPr>
          <a:lstStyle/>
          <a:p>
            <a:r>
              <a:rPr lang="en-US" sz="3600" dirty="0" smtClean="0">
                <a:latin typeface="Arial" panose="020B0604020202020204" pitchFamily="34" charset="0"/>
                <a:cs typeface="Arial" panose="020B0604020202020204" pitchFamily="34" charset="0"/>
              </a:rPr>
              <a:t>High Complexity vs. Low Complexity Forests</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
        <p:nvSpPr>
          <p:cNvPr id="57" name="TextBox 56"/>
          <p:cNvSpPr txBox="1"/>
          <p:nvPr/>
        </p:nvSpPr>
        <p:spPr>
          <a:xfrm>
            <a:off x="21483964" y="9352616"/>
            <a:ext cx="13836772"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High complexity cove hardwood forests in the Great Smoky Mountains of TN (NEON - GRSM)</a:t>
            </a:r>
            <a:endParaRPr lang="en-US" sz="2000" dirty="0">
              <a:latin typeface="Arial" panose="020B0604020202020204" pitchFamily="34" charset="0"/>
              <a:cs typeface="Arial" panose="020B0604020202020204" pitchFamily="34" charset="0"/>
            </a:endParaRPr>
          </a:p>
        </p:txBody>
      </p:sp>
      <p:sp>
        <p:nvSpPr>
          <p:cNvPr id="58" name="TextBox 57"/>
          <p:cNvSpPr txBox="1"/>
          <p:nvPr/>
        </p:nvSpPr>
        <p:spPr>
          <a:xfrm>
            <a:off x="21483964" y="14426675"/>
            <a:ext cx="13836772" cy="400110"/>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Low complexity pine-oak Savanna in central, FL (Ordway-Swisher Biological Station (NEON - OSBS))</a:t>
            </a:r>
            <a:endParaRPr lang="en-US" sz="2000" dirty="0">
              <a:latin typeface="Arial" panose="020B0604020202020204" pitchFamily="34" charset="0"/>
              <a:cs typeface="Arial" panose="020B0604020202020204" pitchFamily="34" charset="0"/>
            </a:endParaRPr>
          </a:p>
        </p:txBody>
      </p:sp>
      <p:pic>
        <p:nvPicPr>
          <p:cNvPr id="40" name="Picture 39"/>
          <p:cNvPicPr>
            <a:picLocks noChangeAspect="1"/>
          </p:cNvPicPr>
          <p:nvPr/>
        </p:nvPicPr>
        <p:blipFill rotWithShape="1">
          <a:blip r:embed="rId15"/>
          <a:srcRect r="8105"/>
          <a:stretch/>
        </p:blipFill>
        <p:spPr>
          <a:xfrm>
            <a:off x="10665814" y="16585216"/>
            <a:ext cx="5711605" cy="3931920"/>
          </a:xfrm>
          <a:prstGeom prst="rect">
            <a:avLst/>
          </a:prstGeom>
          <a:effectLst>
            <a:outerShdw blurRad="50800" dist="38100" dir="2700000" algn="tl" rotWithShape="0">
              <a:prstClr val="black">
                <a:alpha val="40000"/>
              </a:prstClr>
            </a:outerShdw>
          </a:effectLst>
        </p:spPr>
      </p:pic>
      <p:pic>
        <p:nvPicPr>
          <p:cNvPr id="63" name="Picture 62"/>
          <p:cNvPicPr>
            <a:picLocks noChangeAspect="1"/>
          </p:cNvPicPr>
          <p:nvPr/>
        </p:nvPicPr>
        <p:blipFill rotWithShape="1">
          <a:blip r:embed="rId16"/>
          <a:srcRect l="1906" t="2370" r="3504" b="14827"/>
          <a:stretch/>
        </p:blipFill>
        <p:spPr>
          <a:xfrm>
            <a:off x="16498856" y="16653796"/>
            <a:ext cx="4271554" cy="3874444"/>
          </a:xfrm>
          <a:prstGeom prst="rect">
            <a:avLst/>
          </a:prstGeom>
          <a:ln>
            <a:noFill/>
          </a:ln>
          <a:effectLst>
            <a:outerShdw blurRad="50800" dist="38100" dir="2700000" algn="tl" rotWithShape="0">
              <a:prstClr val="black">
                <a:alpha val="40000"/>
              </a:prstClr>
            </a:outerShdw>
          </a:effectLst>
        </p:spPr>
      </p:pic>
      <p:grpSp>
        <p:nvGrpSpPr>
          <p:cNvPr id="12" name="Group 11"/>
          <p:cNvGrpSpPr/>
          <p:nvPr/>
        </p:nvGrpSpPr>
        <p:grpSpPr>
          <a:xfrm>
            <a:off x="11623434" y="6057585"/>
            <a:ext cx="8507184" cy="5074920"/>
            <a:chOff x="11623434" y="6057585"/>
            <a:chExt cx="8507184" cy="5074920"/>
          </a:xfrm>
        </p:grpSpPr>
        <p:pic>
          <p:nvPicPr>
            <p:cNvPr id="65" name="Picture 6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477201" y="6057585"/>
              <a:ext cx="4653417" cy="5073604"/>
            </a:xfrm>
            <a:prstGeom prst="rect">
              <a:avLst/>
            </a:prstGeom>
            <a:ln>
              <a:solidFill>
                <a:schemeClr val="bg1"/>
              </a:solidFill>
            </a:ln>
            <a:effectLst>
              <a:outerShdw blurRad="50800" dist="38100" dir="2700000" algn="tl" rotWithShape="0">
                <a:prstClr val="black">
                  <a:alpha val="40000"/>
                </a:prstClr>
              </a:outerShdw>
            </a:effectLst>
          </p:spPr>
        </p:pic>
        <p:pic>
          <p:nvPicPr>
            <p:cNvPr id="66" name="Content Placeholder 3"/>
            <p:cNvPicPr>
              <a:picLocks noChangeAspect="1"/>
            </p:cNvPicPr>
            <p:nvPr/>
          </p:nvPicPr>
          <p:blipFill rotWithShape="1">
            <a:blip r:embed="rId18" cstate="print">
              <a:extLst>
                <a:ext uri="{28A0092B-C50C-407E-A947-70E740481C1C}">
                  <a14:useLocalDpi xmlns:a14="http://schemas.microsoft.com/office/drawing/2010/main"/>
                </a:ext>
              </a:extLst>
            </a:blip>
            <a:srcRect l="4970" r="4414"/>
            <a:stretch/>
          </p:blipFill>
          <p:spPr>
            <a:xfrm>
              <a:off x="11623434" y="6057585"/>
              <a:ext cx="3498509" cy="5074920"/>
            </a:xfrm>
            <a:prstGeom prst="rect">
              <a:avLst/>
            </a:prstGeom>
            <a:ln w="25400">
              <a:solidFill>
                <a:schemeClr val="bg1"/>
              </a:solidFill>
            </a:ln>
            <a:effectLst>
              <a:outerShdw blurRad="50800" dist="38100" dir="2700000" algn="tl" rotWithShape="0">
                <a:prstClr val="black">
                  <a:alpha val="40000"/>
                </a:prstClr>
              </a:outerShdw>
            </a:effectLst>
          </p:spPr>
        </p:pic>
      </p:grpSp>
      <mc:AlternateContent xmlns:mc="http://schemas.openxmlformats.org/markup-compatibility/2006" xmlns:a14="http://schemas.microsoft.com/office/drawing/2010/main">
        <mc:Choice Requires="a14">
          <p:sp>
            <p:nvSpPr>
              <p:cNvPr id="67" name="TextBox 66"/>
              <p:cNvSpPr txBox="1"/>
              <p:nvPr/>
            </p:nvSpPr>
            <p:spPr>
              <a:xfrm>
                <a:off x="10665814" y="11351034"/>
                <a:ext cx="10058400" cy="2976136"/>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Clumping Index – the degree of foliar clumping</a:t>
                </a:r>
              </a:p>
              <a:p>
                <a:pPr algn="ctr"/>
                <a:r>
                  <a:rPr lang="en-US" sz="2800" dirty="0" smtClean="0">
                    <a:latin typeface="Arial" panose="020B0604020202020204" pitchFamily="34" charset="0"/>
                    <a:cs typeface="Arial" panose="020B0604020202020204" pitchFamily="34" charset="0"/>
                  </a:rPr>
                  <a:t> </a:t>
                </a:r>
                <a14:m>
                  <m:oMath xmlns:m="http://schemas.openxmlformats.org/officeDocument/2006/math">
                    <m:r>
                      <a:rPr lang="en-US" sz="2800" i="1">
                        <a:latin typeface="Cambria Math" panose="02040503050406030204" pitchFamily="18" charset="0"/>
                      </a:rPr>
                      <m:t>𝛺</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𝑙𝑛</m:t>
                        </m:r>
                        <m:d>
                          <m:dPr>
                            <m:begChr m:val="["/>
                            <m:endChr m:val="]"/>
                            <m:ctrlPr>
                              <a:rPr lang="en-US" sz="2800" i="1">
                                <a:latin typeface="Cambria Math" panose="02040503050406030204" pitchFamily="18" charset="0"/>
                              </a:rPr>
                            </m:ctrlPr>
                          </m:dPr>
                          <m:e>
                            <m:bar>
                              <m:barPr>
                                <m:pos m:val="top"/>
                                <m:ctrlPr>
                                  <a:rPr lang="en-US" sz="2800" i="1">
                                    <a:latin typeface="Cambria Math" panose="02040503050406030204" pitchFamily="18" charset="0"/>
                                  </a:rPr>
                                </m:ctrlPr>
                              </m:barPr>
                              <m:e>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𝑧</m:t>
                                    </m:r>
                                  </m:e>
                                </m:d>
                              </m:e>
                            </m:bar>
                          </m:e>
                        </m:d>
                      </m:num>
                      <m:den>
                        <m:bar>
                          <m:barPr>
                            <m:pos m:val="top"/>
                            <m:ctrlPr>
                              <a:rPr lang="en-US" sz="2800" i="1">
                                <a:latin typeface="Cambria Math" panose="02040503050406030204" pitchFamily="18" charset="0"/>
                              </a:rPr>
                            </m:ctrlPr>
                          </m:barPr>
                          <m:e>
                            <m:r>
                              <a:rPr lang="en-US" sz="2800" i="1">
                                <a:latin typeface="Cambria Math" panose="02040503050406030204" pitchFamily="18" charset="0"/>
                              </a:rPr>
                              <m:t>𝑙𝑛</m:t>
                            </m:r>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𝑃</m:t>
                                    </m:r>
                                  </m:e>
                                  <m:sub>
                                    <m:r>
                                      <a:rPr lang="en-US" sz="2800" i="1">
                                        <a:latin typeface="Cambria Math" panose="02040503050406030204" pitchFamily="18" charset="0"/>
                                      </a:rPr>
                                      <m:t>0</m:t>
                                    </m:r>
                                  </m:sub>
                                </m:sSub>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i="1">
                                        <a:latin typeface="Cambria Math" panose="02040503050406030204" pitchFamily="18" charset="0"/>
                                      </a:rPr>
                                      <m:t>𝑧</m:t>
                                    </m:r>
                                  </m:e>
                                </m:d>
                              </m:e>
                            </m:d>
                          </m:e>
                        </m:bar>
                      </m:den>
                    </m:f>
                  </m:oMath>
                </a14:m>
                <a:endParaRPr lang="en-US" sz="2800" dirty="0"/>
              </a:p>
              <a:p>
                <a:r>
                  <a:rPr lang="en-US" sz="1800" dirty="0" smtClean="0">
                    <a:latin typeface="Arial" panose="020B0604020202020204" pitchFamily="34" charset="0"/>
                    <a:cs typeface="Arial" panose="020B0604020202020204" pitchFamily="34" charset="0"/>
                  </a:rPr>
                  <a:t>*where </a:t>
                </a:r>
                <a:r>
                  <a:rPr lang="en-US" sz="1800" i="1" dirty="0" smtClean="0">
                    <a:latin typeface="Arial" panose="020B0604020202020204" pitchFamily="34" charset="0"/>
                    <a:cs typeface="Arial" panose="020B0604020202020204" pitchFamily="34" charset="0"/>
                  </a:rPr>
                  <a:t>P</a:t>
                </a:r>
                <a:r>
                  <a:rPr lang="en-US" sz="1800" i="1" baseline="-25000" dirty="0" smtClean="0">
                    <a:latin typeface="Arial" panose="020B0604020202020204" pitchFamily="34" charset="0"/>
                    <a:cs typeface="Arial" panose="020B0604020202020204" pitchFamily="34" charset="0"/>
                  </a:rPr>
                  <a:t>o</a:t>
                </a:r>
                <a:r>
                  <a:rPr lang="en-US" sz="1800" i="1" dirty="0" smtClean="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is mean gap fraction.</a:t>
                </a:r>
                <a:r>
                  <a:rPr lang="en-US" sz="2800" dirty="0" smtClean="0">
                    <a:latin typeface="Arial" panose="020B0604020202020204" pitchFamily="34" charset="0"/>
                    <a:cs typeface="Arial" panose="020B0604020202020204" pitchFamily="34" charset="0"/>
                  </a:rPr>
                  <a:t/>
                </a:r>
                <a:br>
                  <a:rPr lang="en-US" sz="2800" dirty="0" smtClean="0">
                    <a:latin typeface="Arial" panose="020B0604020202020204" pitchFamily="34" charset="0"/>
                    <a:cs typeface="Arial" panose="020B0604020202020204" pitchFamily="34" charset="0"/>
                  </a:rPr>
                </a:b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Porosity – ratio of bins with no VAI to total no. of bins.</a:t>
                </a:r>
              </a:p>
              <a:p>
                <a:r>
                  <a:rPr lang="en-US" sz="2800" dirty="0" smtClean="0">
                    <a:latin typeface="Arial" panose="020B0604020202020204" pitchFamily="34" charset="0"/>
                    <a:cs typeface="Arial" panose="020B0604020202020204" pitchFamily="34" charset="0"/>
                  </a:rPr>
                  <a:t>Mean Vegetation Area Index (VAI) – average of columnar VAI.</a:t>
                </a:r>
              </a:p>
            </p:txBody>
          </p:sp>
        </mc:Choice>
        <mc:Fallback xmlns="">
          <p:sp>
            <p:nvSpPr>
              <p:cNvPr id="67" name="TextBox 66"/>
              <p:cNvSpPr txBox="1">
                <a:spLocks noRot="1" noChangeAspect="1" noMove="1" noResize="1" noEditPoints="1" noAdjustHandles="1" noChangeArrowheads="1" noChangeShapeType="1" noTextEdit="1"/>
              </p:cNvSpPr>
              <p:nvPr/>
            </p:nvSpPr>
            <p:spPr>
              <a:xfrm>
                <a:off x="10665814" y="11351034"/>
                <a:ext cx="10058400" cy="2976136"/>
              </a:xfrm>
              <a:prstGeom prst="rect">
                <a:avLst/>
              </a:prstGeom>
              <a:blipFill rotWithShape="0">
                <a:blip r:embed="rId19"/>
                <a:stretch>
                  <a:fillRect l="-1273" t="-2049" b="-4713"/>
                </a:stretch>
              </a:blipFill>
            </p:spPr>
            <p:txBody>
              <a:bodyPr/>
              <a:lstStyle/>
              <a:p>
                <a:r>
                  <a:rPr lang="en-US">
                    <a:noFill/>
                  </a:rPr>
                  <a:t> </a:t>
                </a:r>
              </a:p>
            </p:txBody>
          </p:sp>
        </mc:Fallback>
      </mc:AlternateContent>
      <p:pic>
        <p:nvPicPr>
          <p:cNvPr id="69" name="Picture 68"/>
          <p:cNvPicPr>
            <a:picLocks noChangeAspect="1"/>
          </p:cNvPicPr>
          <p:nvPr/>
        </p:nvPicPr>
        <p:blipFill rotWithShape="1">
          <a:blip r:embed="rId20"/>
          <a:srcRect r="25658"/>
          <a:stretch/>
        </p:blipFill>
        <p:spPr>
          <a:xfrm>
            <a:off x="10705561" y="20789239"/>
            <a:ext cx="5671858" cy="6454001"/>
          </a:xfrm>
          <a:prstGeom prst="rect">
            <a:avLst/>
          </a:prstGeom>
          <a:effectLst>
            <a:outerShdw blurRad="50800" dist="38100" dir="2700000" algn="tl" rotWithShape="0">
              <a:prstClr val="black">
                <a:alpha val="40000"/>
              </a:prstClr>
            </a:outerShdw>
          </a:effectLst>
        </p:spPr>
      </p:pic>
      <p:sp>
        <p:nvSpPr>
          <p:cNvPr id="71" name="TextBox 70"/>
          <p:cNvSpPr txBox="1"/>
          <p:nvPr/>
        </p:nvSpPr>
        <p:spPr>
          <a:xfrm>
            <a:off x="10712010" y="14388317"/>
            <a:ext cx="10058400" cy="1938992"/>
          </a:xfrm>
          <a:prstGeom prst="rect">
            <a:avLst/>
          </a:prstGeom>
          <a:noFill/>
        </p:spPr>
        <p:txBody>
          <a:bodyPr wrap="square" rtlCol="0">
            <a:spAutoFit/>
          </a:bodyPr>
          <a:lstStyle/>
          <a:p>
            <a:r>
              <a:rPr lang="en-US" sz="3600" dirty="0" smtClean="0">
                <a:latin typeface="Arial" panose="020B0604020202020204" pitchFamily="34" charset="0"/>
                <a:cs typeface="Arial" panose="020B0604020202020204" pitchFamily="34" charset="0"/>
              </a:rPr>
              <a:t>Ecological Implications</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CSC varies through stand development</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Drives resource efficiency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Additional, non-redundant information to LAI</a:t>
            </a:r>
          </a:p>
        </p:txBody>
      </p:sp>
      <p:grpSp>
        <p:nvGrpSpPr>
          <p:cNvPr id="10" name="Group 9"/>
          <p:cNvGrpSpPr/>
          <p:nvPr/>
        </p:nvGrpSpPr>
        <p:grpSpPr>
          <a:xfrm>
            <a:off x="21483964" y="4600963"/>
            <a:ext cx="14329973" cy="4593416"/>
            <a:chOff x="21534468" y="4600963"/>
            <a:chExt cx="14329973" cy="4593416"/>
          </a:xfrm>
        </p:grpSpPr>
        <p:pic>
          <p:nvPicPr>
            <p:cNvPr id="32" name="Picture 3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1534468" y="4600963"/>
              <a:ext cx="6096000" cy="4572000"/>
            </a:xfrm>
            <a:prstGeom prst="rect">
              <a:avLst/>
            </a:prstGeom>
          </p:spPr>
        </p:pic>
        <p:pic>
          <p:nvPicPr>
            <p:cNvPr id="2" name="Picture 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7743124" y="4622379"/>
              <a:ext cx="8121317" cy="4572000"/>
            </a:xfrm>
            <a:prstGeom prst="rect">
              <a:avLst/>
            </a:prstGeom>
          </p:spPr>
        </p:pic>
      </p:grpSp>
      <p:grpSp>
        <p:nvGrpSpPr>
          <p:cNvPr id="11" name="Group 10"/>
          <p:cNvGrpSpPr/>
          <p:nvPr/>
        </p:nvGrpSpPr>
        <p:grpSpPr>
          <a:xfrm>
            <a:off x="21483964" y="9770969"/>
            <a:ext cx="14329973" cy="4572000"/>
            <a:chOff x="21534468" y="9623484"/>
            <a:chExt cx="14329973" cy="4572000"/>
          </a:xfrm>
        </p:grpSpPr>
        <p:pic>
          <p:nvPicPr>
            <p:cNvPr id="20" name="Picture 19"/>
            <p:cNvPicPr>
              <a:picLocks noChangeAspect="1"/>
            </p:cNvPicPr>
            <p:nvPr/>
          </p:nvPicPr>
          <p:blipFill>
            <a:blip r:embed="rId23"/>
            <a:stretch>
              <a:fillRect/>
            </a:stretch>
          </p:blipFill>
          <p:spPr>
            <a:xfrm>
              <a:off x="21534468" y="9623484"/>
              <a:ext cx="6096000" cy="4572000"/>
            </a:xfrm>
            <a:prstGeom prst="rect">
              <a:avLst/>
            </a:prstGeom>
          </p:spPr>
        </p:pic>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7743124" y="9623484"/>
              <a:ext cx="8121317" cy="4572000"/>
            </a:xfrm>
            <a:prstGeom prst="rect">
              <a:avLst/>
            </a:prstGeom>
          </p:spPr>
        </p:pic>
      </p:grpSp>
      <p:sp>
        <p:nvSpPr>
          <p:cNvPr id="47" name="TextBox 46"/>
          <p:cNvSpPr txBox="1"/>
          <p:nvPr/>
        </p:nvSpPr>
        <p:spPr>
          <a:xfrm>
            <a:off x="31213030" y="15733916"/>
            <a:ext cx="4600907" cy="7294305"/>
          </a:xfrm>
          <a:prstGeom prst="rect">
            <a:avLst/>
          </a:prstGeom>
          <a:noFill/>
        </p:spPr>
        <p:txBody>
          <a:bodyPr wrap="square" rtlCol="0">
            <a:spAutoFit/>
          </a:bodyPr>
          <a:lstStyle/>
          <a:p>
            <a:pPr marL="571500" indent="-571500">
              <a:buFont typeface="Arial" panose="020B0604020202020204" pitchFamily="34" charset="0"/>
              <a:buChar char="•"/>
            </a:pPr>
            <a:r>
              <a:rPr lang="en-US" sz="3600" i="1" dirty="0" err="1" smtClean="0">
                <a:latin typeface="Arial" panose="020B0604020202020204" pitchFamily="34" charset="0"/>
                <a:cs typeface="Arial" panose="020B0604020202020204" pitchFamily="34" charset="0"/>
              </a:rPr>
              <a:t>f</a:t>
            </a:r>
            <a:r>
              <a:rPr lang="en-US" sz="3600" dirty="0" err="1" smtClean="0">
                <a:latin typeface="Arial" panose="020B0604020202020204" pitchFamily="34" charset="0"/>
                <a:cs typeface="Arial" panose="020B0604020202020204" pitchFamily="34" charset="0"/>
              </a:rPr>
              <a:t>PAR</a:t>
            </a:r>
            <a:r>
              <a:rPr lang="en-US" sz="3600" dirty="0" smtClean="0">
                <a:latin typeface="Arial" panose="020B0604020202020204" pitchFamily="34" charset="0"/>
                <a:cs typeface="Arial" panose="020B0604020202020204" pitchFamily="34" charset="0"/>
              </a:rPr>
              <a:t> measured during direct light conditions using a </a:t>
            </a:r>
            <a:r>
              <a:rPr lang="en-US" sz="3600" dirty="0" err="1" smtClean="0">
                <a:latin typeface="Arial" panose="020B0604020202020204" pitchFamily="34" charset="0"/>
                <a:cs typeface="Arial" panose="020B0604020202020204" pitchFamily="34" charset="0"/>
              </a:rPr>
              <a:t>ceptometer</a:t>
            </a:r>
            <a:endParaRPr lang="en-US" sz="3600" dirty="0" smtClean="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dirty="0" smtClean="0">
                <a:latin typeface="Arial" panose="020B0604020202020204" pitchFamily="34" charset="0"/>
                <a:cs typeface="Arial" panose="020B0604020202020204" pitchFamily="34" charset="0"/>
              </a:rPr>
              <a:t>Non-linear relationships w. CSC metrics</a:t>
            </a:r>
          </a:p>
          <a:p>
            <a:pPr marL="571500" indent="-571500">
              <a:buFont typeface="Arial" panose="020B0604020202020204" pitchFamily="34" charset="0"/>
              <a:buChar char="•"/>
            </a:pPr>
            <a:r>
              <a:rPr lang="en-US" sz="3600" dirty="0" smtClean="0">
                <a:latin typeface="Arial" panose="020B0604020202020204" pitchFamily="34" charset="0"/>
                <a:cs typeface="Arial" panose="020B0604020202020204" pitchFamily="34" charset="0"/>
              </a:rPr>
              <a:t>VAI and </a:t>
            </a:r>
            <a:r>
              <a:rPr lang="en-US" sz="3600" dirty="0" err="1" smtClean="0">
                <a:latin typeface="Arial" panose="020B0604020202020204" pitchFamily="34" charset="0"/>
                <a:cs typeface="Arial" panose="020B0604020202020204" pitchFamily="34" charset="0"/>
              </a:rPr>
              <a:t>Rugosity</a:t>
            </a:r>
            <a:r>
              <a:rPr lang="en-US" sz="3600" dirty="0" smtClean="0">
                <a:latin typeface="Arial" panose="020B0604020202020204" pitchFamily="34" charset="0"/>
                <a:cs typeface="Arial" panose="020B0604020202020204" pitchFamily="34" charset="0"/>
              </a:rPr>
              <a:t> as strongest predictors of </a:t>
            </a:r>
            <a:r>
              <a:rPr lang="en-US" sz="3600" dirty="0" err="1" smtClean="0">
                <a:latin typeface="Arial" panose="020B0604020202020204" pitchFamily="34" charset="0"/>
                <a:cs typeface="Arial" panose="020B0604020202020204" pitchFamily="34" charset="0"/>
              </a:rPr>
              <a:t>fPAR</a:t>
            </a:r>
            <a:r>
              <a:rPr lang="en-US" sz="3600" dirty="0" smtClean="0">
                <a:latin typeface="Arial" panose="020B0604020202020204" pitchFamily="34" charset="0"/>
                <a:cs typeface="Arial" panose="020B0604020202020204" pitchFamily="34" charset="0"/>
              </a:rPr>
              <a:t> </a:t>
            </a:r>
          </a:p>
          <a:p>
            <a:pPr marL="571500" indent="-571500">
              <a:buFont typeface="Arial" panose="020B0604020202020204" pitchFamily="34" charset="0"/>
              <a:buChar char="•"/>
            </a:pPr>
            <a:r>
              <a:rPr lang="en-US" sz="3600" dirty="0" smtClean="0">
                <a:latin typeface="Arial" panose="020B0604020202020204" pitchFamily="34" charset="0"/>
                <a:cs typeface="Arial" panose="020B0604020202020204" pitchFamily="34" charset="0"/>
              </a:rPr>
              <a:t>Potential for informing radiative transfer models</a:t>
            </a:r>
            <a:endParaRPr lang="en-US" sz="2800" dirty="0" smtClean="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4368355" y="25338478"/>
            <a:ext cx="1904762" cy="1904762"/>
          </a:xfrm>
          <a:prstGeom prst="rect">
            <a:avLst/>
          </a:prstGeom>
        </p:spPr>
      </p:pic>
      <p:pic>
        <p:nvPicPr>
          <p:cNvPr id="55" name="Picture 2" descr="http://lcm.org/wp-content/uploads/2011/03/twitter-logo.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1496791" y="25438536"/>
            <a:ext cx="665563" cy="66556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32162354" y="25472533"/>
            <a:ext cx="2353063" cy="954107"/>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a:t>
            </a:r>
            <a:r>
              <a:rPr lang="en-US" sz="2800" dirty="0" err="1" smtClean="0">
                <a:latin typeface="Arial" panose="020B0604020202020204" pitchFamily="34" charset="0"/>
                <a:cs typeface="Arial" panose="020B0604020202020204" pitchFamily="34" charset="0"/>
              </a:rPr>
              <a:t>atkinsjeff</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p:txBody>
      </p:sp>
      <p:sp>
        <p:nvSpPr>
          <p:cNvPr id="59" name="TextBox 58"/>
          <p:cNvSpPr txBox="1"/>
          <p:nvPr/>
        </p:nvSpPr>
        <p:spPr>
          <a:xfrm>
            <a:off x="14980401" y="25442605"/>
            <a:ext cx="1517409" cy="830997"/>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Continental variance in </a:t>
            </a:r>
            <a:r>
              <a:rPr lang="en-US" sz="1600" dirty="0" err="1" smtClean="0">
                <a:latin typeface="Arial" panose="020B0604020202020204" pitchFamily="34" charset="0"/>
                <a:cs typeface="Arial" panose="020B0604020202020204" pitchFamily="34" charset="0"/>
              </a:rPr>
              <a:t>rugosity</a:t>
            </a:r>
            <a:endParaRPr lang="en-US" sz="1600" dirty="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rotWithShape="1">
          <a:blip r:embed="rId27"/>
          <a:srcRect l="34550" t="15992" r="27056" b="3079"/>
          <a:stretch/>
        </p:blipFill>
        <p:spPr>
          <a:xfrm>
            <a:off x="16452660" y="20789239"/>
            <a:ext cx="4271554" cy="5240215"/>
          </a:xfrm>
          <a:prstGeom prst="rect">
            <a:avLst/>
          </a:prstGeom>
          <a:effectLst>
            <a:outerShdw blurRad="50800" dist="38100" dir="2700000" algn="tl" rotWithShape="0">
              <a:prstClr val="black">
                <a:alpha val="40000"/>
              </a:prstClr>
            </a:outerShdw>
          </a:effectLst>
        </p:spPr>
      </p:pic>
      <p:sp>
        <p:nvSpPr>
          <p:cNvPr id="62" name="TextBox 61"/>
          <p:cNvSpPr txBox="1"/>
          <p:nvPr/>
        </p:nvSpPr>
        <p:spPr>
          <a:xfrm>
            <a:off x="16486372" y="25963752"/>
            <a:ext cx="4284038" cy="1384995"/>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Preliminary work at the University of Virginia to pair PCL and TLS</a:t>
            </a:r>
            <a:endParaRPr lang="en-US" sz="2800" dirty="0">
              <a:latin typeface="Arial" panose="020B0604020202020204" pitchFamily="34" charset="0"/>
              <a:cs typeface="Arial" panose="020B0604020202020204" pitchFamily="34" charset="0"/>
            </a:endParaRPr>
          </a:p>
        </p:txBody>
      </p:sp>
      <p:sp>
        <p:nvSpPr>
          <p:cNvPr id="18" name="TextBox 17"/>
          <p:cNvSpPr txBox="1"/>
          <p:nvPr/>
        </p:nvSpPr>
        <p:spPr>
          <a:xfrm>
            <a:off x="24296914" y="5083405"/>
            <a:ext cx="2598057" cy="523220"/>
          </a:xfrm>
          <a:prstGeom prst="rect">
            <a:avLst/>
          </a:prstGeom>
          <a:noFill/>
        </p:spPr>
        <p:txBody>
          <a:bodyPr wrap="square" rtlCol="0">
            <a:spAutoFit/>
          </a:bodyPr>
          <a:lstStyle/>
          <a:p>
            <a:r>
              <a:rPr lang="en-US" sz="2800" i="1" dirty="0" err="1" smtClean="0">
                <a:latin typeface="Arial" panose="020B0604020202020204" pitchFamily="34" charset="0"/>
                <a:cs typeface="Arial" panose="020B0604020202020204" pitchFamily="34" charset="0"/>
              </a:rPr>
              <a:t>R</a:t>
            </a:r>
            <a:r>
              <a:rPr lang="en-US" sz="2800" i="1" baseline="-25000" dirty="0" err="1" smtClean="0">
                <a:latin typeface="Arial" panose="020B0604020202020204" pitchFamily="34" charset="0"/>
                <a:cs typeface="Arial" panose="020B0604020202020204" pitchFamily="34" charset="0"/>
              </a:rPr>
              <a:t>c</a:t>
            </a:r>
            <a:r>
              <a:rPr lang="en-US" sz="2800" i="1"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 30 ~ 45 m</a:t>
            </a:r>
            <a:endParaRPr lang="en-US" sz="2800" dirty="0">
              <a:latin typeface="Arial" panose="020B0604020202020204" pitchFamily="34" charset="0"/>
              <a:cs typeface="Arial" panose="020B0604020202020204" pitchFamily="34" charset="0"/>
            </a:endParaRPr>
          </a:p>
        </p:txBody>
      </p:sp>
      <p:sp>
        <p:nvSpPr>
          <p:cNvPr id="68" name="TextBox 67"/>
          <p:cNvSpPr txBox="1"/>
          <p:nvPr/>
        </p:nvSpPr>
        <p:spPr>
          <a:xfrm>
            <a:off x="24296914" y="9979961"/>
            <a:ext cx="2598057" cy="523220"/>
          </a:xfrm>
          <a:prstGeom prst="rect">
            <a:avLst/>
          </a:prstGeom>
          <a:noFill/>
        </p:spPr>
        <p:txBody>
          <a:bodyPr wrap="square" rtlCol="0">
            <a:spAutoFit/>
          </a:bodyPr>
          <a:lstStyle/>
          <a:p>
            <a:r>
              <a:rPr lang="en-US" sz="2800" i="1" dirty="0" err="1" smtClean="0">
                <a:latin typeface="Arial" panose="020B0604020202020204" pitchFamily="34" charset="0"/>
                <a:cs typeface="Arial" panose="020B0604020202020204" pitchFamily="34" charset="0"/>
              </a:rPr>
              <a:t>R</a:t>
            </a:r>
            <a:r>
              <a:rPr lang="en-US" sz="2800" i="1" baseline="-25000" dirty="0" err="1" smtClean="0">
                <a:latin typeface="Arial" panose="020B0604020202020204" pitchFamily="34" charset="0"/>
                <a:cs typeface="Arial" panose="020B0604020202020204" pitchFamily="34" charset="0"/>
              </a:rPr>
              <a:t>c</a:t>
            </a:r>
            <a:r>
              <a:rPr lang="en-US" sz="2800" i="1" dirty="0" smtClean="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 0.8 ~ 3 m</a:t>
            </a:r>
            <a:endParaRPr lang="en-US" sz="2800" dirty="0">
              <a:latin typeface="Arial" panose="020B0604020202020204" pitchFamily="34" charset="0"/>
              <a:cs typeface="Arial" panose="020B0604020202020204" pitchFamily="34" charset="0"/>
            </a:endParaRPr>
          </a:p>
        </p:txBody>
      </p:sp>
      <p:sp>
        <p:nvSpPr>
          <p:cNvPr id="70" name="TextBox 69"/>
          <p:cNvSpPr txBox="1"/>
          <p:nvPr/>
        </p:nvSpPr>
        <p:spPr>
          <a:xfrm>
            <a:off x="25851903" y="8290960"/>
            <a:ext cx="2598057" cy="307777"/>
          </a:xfrm>
          <a:prstGeom prst="rect">
            <a:avLst/>
          </a:prstGeom>
          <a:noFill/>
        </p:spPr>
        <p:txBody>
          <a:bodyPr wrap="square" rtlCol="0">
            <a:spAutoFit/>
          </a:bodyPr>
          <a:lstStyle/>
          <a:p>
            <a:r>
              <a:rPr lang="en-US" sz="1400" dirty="0" smtClean="0">
                <a:solidFill>
                  <a:srgbClr val="FF0000"/>
                </a:solidFill>
                <a:latin typeface="Arial" panose="020B0604020202020204" pitchFamily="34" charset="0"/>
                <a:cs typeface="Arial" panose="020B0604020202020204" pitchFamily="34" charset="0"/>
              </a:rPr>
              <a:t>◄Dense understory</a:t>
            </a:r>
            <a:endParaRPr lang="en-US" sz="1400" dirty="0">
              <a:solidFill>
                <a:srgbClr val="FF0000"/>
              </a:solidFill>
              <a:latin typeface="Arial" panose="020B0604020202020204" pitchFamily="34" charset="0"/>
              <a:cs typeface="Arial" panose="020B0604020202020204" pitchFamily="34" charset="0"/>
            </a:endParaRPr>
          </a:p>
        </p:txBody>
      </p:sp>
      <p:sp>
        <p:nvSpPr>
          <p:cNvPr id="72" name="TextBox 71"/>
          <p:cNvSpPr txBox="1"/>
          <p:nvPr/>
        </p:nvSpPr>
        <p:spPr>
          <a:xfrm>
            <a:off x="23253846" y="12229812"/>
            <a:ext cx="2598057" cy="307777"/>
          </a:xfrm>
          <a:prstGeom prst="rect">
            <a:avLst/>
          </a:prstGeom>
          <a:noFill/>
        </p:spPr>
        <p:txBody>
          <a:bodyPr wrap="square" rtlCol="0">
            <a:spAutoFit/>
          </a:bodyPr>
          <a:lstStyle/>
          <a:p>
            <a:r>
              <a:rPr lang="en-US" sz="1400" dirty="0" smtClean="0">
                <a:solidFill>
                  <a:srgbClr val="FF0000"/>
                </a:solidFill>
                <a:latin typeface="Arial" panose="020B0604020202020204" pitchFamily="34" charset="0"/>
                <a:cs typeface="Arial" panose="020B0604020202020204" pitchFamily="34" charset="0"/>
              </a:rPr>
              <a:t>◄Isolated canopy</a:t>
            </a:r>
            <a:endParaRPr lang="en-US" sz="1400" dirty="0">
              <a:solidFill>
                <a:srgbClr val="FF0000"/>
              </a:solidFill>
              <a:latin typeface="Arial" panose="020B0604020202020204" pitchFamily="34" charset="0"/>
              <a:cs typeface="Arial" panose="020B0604020202020204" pitchFamily="34" charset="0"/>
            </a:endParaRPr>
          </a:p>
        </p:txBody>
      </p:sp>
      <p:sp>
        <p:nvSpPr>
          <p:cNvPr id="73" name="TextBox 72"/>
          <p:cNvSpPr txBox="1"/>
          <p:nvPr/>
        </p:nvSpPr>
        <p:spPr>
          <a:xfrm>
            <a:off x="22070932" y="6831175"/>
            <a:ext cx="2598057" cy="307777"/>
          </a:xfrm>
          <a:prstGeom prst="rect">
            <a:avLst/>
          </a:prstGeom>
          <a:noFill/>
        </p:spPr>
        <p:txBody>
          <a:bodyPr wrap="square" rtlCol="0">
            <a:spAutoFit/>
          </a:bodyPr>
          <a:lstStyle/>
          <a:p>
            <a:r>
              <a:rPr lang="en-US" sz="1400" dirty="0" smtClean="0">
                <a:solidFill>
                  <a:srgbClr val="FF0000"/>
                </a:solidFill>
                <a:latin typeface="Arial" panose="020B0604020202020204" pitchFamily="34" charset="0"/>
                <a:cs typeface="Arial" panose="020B0604020202020204" pitchFamily="34" charset="0"/>
              </a:rPr>
              <a:t>Well-developed canopy ►</a:t>
            </a:r>
            <a:endParaRPr lang="en-US" sz="1400" dirty="0">
              <a:solidFill>
                <a:srgbClr val="FF0000"/>
              </a:solidFill>
              <a:latin typeface="Arial" panose="020B0604020202020204" pitchFamily="34" charset="0"/>
              <a:cs typeface="Arial" panose="020B0604020202020204" pitchFamily="34" charset="0"/>
            </a:endParaRPr>
          </a:p>
        </p:txBody>
      </p:sp>
      <p:sp>
        <p:nvSpPr>
          <p:cNvPr id="77" name="TextBox 76"/>
          <p:cNvSpPr txBox="1"/>
          <p:nvPr/>
        </p:nvSpPr>
        <p:spPr>
          <a:xfrm>
            <a:off x="24488178" y="13381577"/>
            <a:ext cx="2598057" cy="307777"/>
          </a:xfrm>
          <a:prstGeom prst="rect">
            <a:avLst/>
          </a:prstGeom>
          <a:noFill/>
        </p:spPr>
        <p:txBody>
          <a:bodyPr wrap="square" rtlCol="0">
            <a:spAutoFit/>
          </a:bodyPr>
          <a:lstStyle/>
          <a:p>
            <a:r>
              <a:rPr lang="en-US" sz="1400" dirty="0" smtClean="0">
                <a:solidFill>
                  <a:srgbClr val="FF0000"/>
                </a:solidFill>
                <a:latin typeface="Arial" panose="020B0604020202020204" pitchFamily="34" charset="0"/>
                <a:cs typeface="Arial" panose="020B0604020202020204" pitchFamily="34" charset="0"/>
              </a:rPr>
              <a:t>Lack of understory</a:t>
            </a:r>
            <a:endParaRPr lang="en-US" sz="1400" dirty="0">
              <a:solidFill>
                <a:srgbClr val="FF0000"/>
              </a:solidFill>
              <a:latin typeface="Arial" panose="020B0604020202020204" pitchFamily="34" charset="0"/>
              <a:cs typeface="Arial" panose="020B0604020202020204" pitchFamily="34" charset="0"/>
            </a:endParaRPr>
          </a:p>
        </p:txBody>
      </p:sp>
      <p:pic>
        <p:nvPicPr>
          <p:cNvPr id="78" name="Picture 2" descr="https://upload.wikimedia.org/wikipedia/commons/8/87/NSF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4318274" y="2319770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31391109" y="23611476"/>
            <a:ext cx="3002372" cy="707886"/>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Emerging Frontiers No. 1550657</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1577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1824</TotalTime>
  <Words>328</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Atkins</dc:creator>
  <cp:lastModifiedBy>Jeff Atkins</cp:lastModifiedBy>
  <cp:revision>47</cp:revision>
  <dcterms:created xsi:type="dcterms:W3CDTF">2017-02-21T13:44:05Z</dcterms:created>
  <dcterms:modified xsi:type="dcterms:W3CDTF">2017-12-07T17:22:55Z</dcterms:modified>
</cp:coreProperties>
</file>